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0413" cy="6859588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заев Сергей Сергеевич" initials="РСС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3" autoAdjust="0"/>
  </p:normalViewPr>
  <p:slideViewPr>
    <p:cSldViewPr>
      <p:cViewPr>
        <p:scale>
          <a:sx n="100" d="100"/>
          <a:sy n="100" d="100"/>
        </p:scale>
        <p:origin x="-954" y="-30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7B535-7D88-4AEB-BA1F-C066F68EC7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63169C-0F56-476C-9E46-81D34BA990C4}">
      <dgm:prSet phldrT="[Текст]"/>
      <dgm:spPr/>
      <dgm:t>
        <a:bodyPr/>
        <a:lstStyle/>
        <a:p>
          <a:r>
            <a:rPr kumimoji="1" lang="ru-RU" alt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Конфликт интересов не обязательно является признаком неэтичного поведения или коррупции</a:t>
          </a:r>
          <a:endParaRPr lang="ru-RU" dirty="0"/>
        </a:p>
      </dgm:t>
    </dgm:pt>
    <dgm:pt modelId="{BA80C9CA-E8F0-491D-8F08-D880A3E5B603}" type="parTrans" cxnId="{085CFA4E-407E-45FA-A744-A1D311A857F6}">
      <dgm:prSet/>
      <dgm:spPr/>
      <dgm:t>
        <a:bodyPr/>
        <a:lstStyle/>
        <a:p>
          <a:endParaRPr lang="ru-RU"/>
        </a:p>
      </dgm:t>
    </dgm:pt>
    <dgm:pt modelId="{3BAE5839-C41A-4CA5-A77C-5CD8DE1C4942}" type="sibTrans" cxnId="{085CFA4E-407E-45FA-A744-A1D311A857F6}">
      <dgm:prSet/>
      <dgm:spPr/>
      <dgm:t>
        <a:bodyPr/>
        <a:lstStyle/>
        <a:p>
          <a:endParaRPr lang="ru-RU"/>
        </a:p>
      </dgm:t>
    </dgm:pt>
    <dgm:pt modelId="{11947490-4E38-41C0-8DFB-31A0A2A495C5}">
      <dgm:prSet phldrT="[Текст]"/>
      <dgm:spPr/>
      <dgm:t>
        <a:bodyPr/>
        <a:lstStyle/>
        <a:p>
          <a:r>
            <a:rPr kumimoji="1" lang="ru-RU" alt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Даже в тех случаях, когда конфликт интересов есть, не все частные интересы работников несут настолько серьезную угрозу обществу, что требуют полного отказа от частного интереса или увольнения работника</a:t>
          </a:r>
          <a:endParaRPr lang="ru-RU" dirty="0"/>
        </a:p>
      </dgm:t>
    </dgm:pt>
    <dgm:pt modelId="{572663E6-C968-4A33-8D54-326D873862C7}" type="parTrans" cxnId="{33B915AA-22FD-441C-AB07-00D6B929A324}">
      <dgm:prSet/>
      <dgm:spPr/>
      <dgm:t>
        <a:bodyPr/>
        <a:lstStyle/>
        <a:p>
          <a:endParaRPr lang="ru-RU"/>
        </a:p>
      </dgm:t>
    </dgm:pt>
    <dgm:pt modelId="{63D0D0E0-8B04-486C-900F-D0CC30AF51CA}" type="sibTrans" cxnId="{33B915AA-22FD-441C-AB07-00D6B929A324}">
      <dgm:prSet/>
      <dgm:spPr/>
      <dgm:t>
        <a:bodyPr/>
        <a:lstStyle/>
        <a:p>
          <a:endParaRPr lang="ru-RU"/>
        </a:p>
      </dgm:t>
    </dgm:pt>
    <dgm:pt modelId="{5DC6E745-1BF3-46E1-A42B-1844A7BAEB09}">
      <dgm:prSet phldrT="[Текст]"/>
      <dgm:spPr/>
      <dgm:t>
        <a:bodyPr/>
        <a:lstStyle/>
        <a:p>
          <a:r>
            <a:rPr kumimoji="1" lang="ru-RU" alt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Регулирование конфликта интересов рекомендуется выстраивать от более мягких мер к более жестким</a:t>
          </a:r>
          <a:endParaRPr lang="ru-RU" dirty="0"/>
        </a:p>
      </dgm:t>
    </dgm:pt>
    <dgm:pt modelId="{B73CD2C1-EAF0-42B0-89F9-1B9226AEDC7A}" type="parTrans" cxnId="{16E6D3AB-B258-4C9B-93B2-A10E3DA9B010}">
      <dgm:prSet/>
      <dgm:spPr/>
      <dgm:t>
        <a:bodyPr/>
        <a:lstStyle/>
        <a:p>
          <a:endParaRPr lang="ru-RU"/>
        </a:p>
      </dgm:t>
    </dgm:pt>
    <dgm:pt modelId="{C44E47BA-947D-4916-B53D-2023647F3D54}" type="sibTrans" cxnId="{16E6D3AB-B258-4C9B-93B2-A10E3DA9B010}">
      <dgm:prSet/>
      <dgm:spPr/>
      <dgm:t>
        <a:bodyPr/>
        <a:lstStyle/>
        <a:p>
          <a:endParaRPr lang="ru-RU"/>
        </a:p>
      </dgm:t>
    </dgm:pt>
    <dgm:pt modelId="{B7010F5D-E885-4354-98E2-B2441EEB2A57}">
      <dgm:prSet phldrT="[Текст]"/>
      <dgm:spPr/>
      <dgm:t>
        <a:bodyPr/>
        <a:lstStyle/>
        <a:p>
          <a:r>
            <a:rPr kumimoji="1" lang="ru-RU" alt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Важно уделять внимание не только реальным, но и «кажущимся» конфликтам интересов</a:t>
          </a:r>
          <a:endParaRPr lang="ru-RU" dirty="0"/>
        </a:p>
      </dgm:t>
    </dgm:pt>
    <dgm:pt modelId="{274FE1E2-23FB-4B04-A390-DEC95D350042}" type="parTrans" cxnId="{CF0CD66F-10B0-4E5E-9E9D-016FCF37EB54}">
      <dgm:prSet/>
      <dgm:spPr/>
      <dgm:t>
        <a:bodyPr/>
        <a:lstStyle/>
        <a:p>
          <a:endParaRPr lang="ru-RU"/>
        </a:p>
      </dgm:t>
    </dgm:pt>
    <dgm:pt modelId="{46B1456A-AA2C-4048-8097-44AE354919FC}" type="sibTrans" cxnId="{CF0CD66F-10B0-4E5E-9E9D-016FCF37EB54}">
      <dgm:prSet/>
      <dgm:spPr/>
      <dgm:t>
        <a:bodyPr/>
        <a:lstStyle/>
        <a:p>
          <a:endParaRPr lang="ru-RU"/>
        </a:p>
      </dgm:t>
    </dgm:pt>
    <dgm:pt modelId="{66F6876B-5A16-4C33-B18C-209F611B7686}" type="pres">
      <dgm:prSet presAssocID="{A9E7B535-7D88-4AEB-BA1F-C066F68EC747}" presName="Name0" presStyleCnt="0">
        <dgm:presLayoutVars>
          <dgm:chMax val="7"/>
          <dgm:chPref val="7"/>
          <dgm:dir/>
        </dgm:presLayoutVars>
      </dgm:prSet>
      <dgm:spPr/>
    </dgm:pt>
    <dgm:pt modelId="{4FD223BC-4BCC-454A-BF61-FD27A24ED326}" type="pres">
      <dgm:prSet presAssocID="{A9E7B535-7D88-4AEB-BA1F-C066F68EC747}" presName="Name1" presStyleCnt="0"/>
      <dgm:spPr/>
    </dgm:pt>
    <dgm:pt modelId="{C23ABCDE-49B0-4434-A378-09BF96E2E490}" type="pres">
      <dgm:prSet presAssocID="{A9E7B535-7D88-4AEB-BA1F-C066F68EC747}" presName="cycle" presStyleCnt="0"/>
      <dgm:spPr/>
    </dgm:pt>
    <dgm:pt modelId="{F26E3414-25AA-46EA-9997-A1325BA21925}" type="pres">
      <dgm:prSet presAssocID="{A9E7B535-7D88-4AEB-BA1F-C066F68EC747}" presName="srcNode" presStyleLbl="node1" presStyleIdx="0" presStyleCnt="4"/>
      <dgm:spPr/>
    </dgm:pt>
    <dgm:pt modelId="{5B36DA4F-48B3-444A-ACC5-4719EECCEC01}" type="pres">
      <dgm:prSet presAssocID="{A9E7B535-7D88-4AEB-BA1F-C066F68EC747}" presName="conn" presStyleLbl="parChTrans1D2" presStyleIdx="0" presStyleCnt="1"/>
      <dgm:spPr/>
    </dgm:pt>
    <dgm:pt modelId="{8A2DD3E3-7230-4D7B-9D61-E5601B7994AF}" type="pres">
      <dgm:prSet presAssocID="{A9E7B535-7D88-4AEB-BA1F-C066F68EC747}" presName="extraNode" presStyleLbl="node1" presStyleIdx="0" presStyleCnt="4"/>
      <dgm:spPr/>
    </dgm:pt>
    <dgm:pt modelId="{B47546CB-7ACE-4526-A1B6-09318870F49E}" type="pres">
      <dgm:prSet presAssocID="{A9E7B535-7D88-4AEB-BA1F-C066F68EC747}" presName="dstNode" presStyleLbl="node1" presStyleIdx="0" presStyleCnt="4"/>
      <dgm:spPr/>
    </dgm:pt>
    <dgm:pt modelId="{3367C8F9-E08F-4C3F-A592-91B686CE3E43}" type="pres">
      <dgm:prSet presAssocID="{1863169C-0F56-476C-9E46-81D34BA990C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1C320-A3B3-4A18-B48F-80992670F6F0}" type="pres">
      <dgm:prSet presAssocID="{1863169C-0F56-476C-9E46-81D34BA990C4}" presName="accent_1" presStyleCnt="0"/>
      <dgm:spPr/>
    </dgm:pt>
    <dgm:pt modelId="{D74529DA-4E9A-4171-83BB-B8A6AF3E10DF}" type="pres">
      <dgm:prSet presAssocID="{1863169C-0F56-476C-9E46-81D34BA990C4}" presName="accentRepeatNode" presStyleLbl="solidFgAcc1" presStyleIdx="0" presStyleCnt="4"/>
      <dgm:spPr/>
    </dgm:pt>
    <dgm:pt modelId="{DC6F2EB2-37B8-44DC-A4E4-4EE79A17BBB5}" type="pres">
      <dgm:prSet presAssocID="{11947490-4E38-41C0-8DFB-31A0A2A495C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543AB-3945-4C32-B5E9-E446A4372F33}" type="pres">
      <dgm:prSet presAssocID="{11947490-4E38-41C0-8DFB-31A0A2A495C5}" presName="accent_2" presStyleCnt="0"/>
      <dgm:spPr/>
    </dgm:pt>
    <dgm:pt modelId="{22BDD3A8-9215-44E1-9568-1AF03B81C874}" type="pres">
      <dgm:prSet presAssocID="{11947490-4E38-41C0-8DFB-31A0A2A495C5}" presName="accentRepeatNode" presStyleLbl="solidFgAcc1" presStyleIdx="1" presStyleCnt="4"/>
      <dgm:spPr/>
    </dgm:pt>
    <dgm:pt modelId="{C547A636-5AA6-49E0-A8A1-B15B24F254FB}" type="pres">
      <dgm:prSet presAssocID="{5DC6E745-1BF3-46E1-A42B-1844A7BAEB0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C7655-D326-4238-946F-16176FB36CE0}" type="pres">
      <dgm:prSet presAssocID="{5DC6E745-1BF3-46E1-A42B-1844A7BAEB09}" presName="accent_3" presStyleCnt="0"/>
      <dgm:spPr/>
    </dgm:pt>
    <dgm:pt modelId="{102203AF-F86A-4463-BB08-2DFD35E9320E}" type="pres">
      <dgm:prSet presAssocID="{5DC6E745-1BF3-46E1-A42B-1844A7BAEB09}" presName="accentRepeatNode" presStyleLbl="solidFgAcc1" presStyleIdx="2" presStyleCnt="4"/>
      <dgm:spPr/>
    </dgm:pt>
    <dgm:pt modelId="{B2C20D94-F27E-44D2-90F6-929D956E684E}" type="pres">
      <dgm:prSet presAssocID="{B7010F5D-E885-4354-98E2-B2441EEB2A5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F9044-46F9-492F-BF13-A55A8D138256}" type="pres">
      <dgm:prSet presAssocID="{B7010F5D-E885-4354-98E2-B2441EEB2A57}" presName="accent_4" presStyleCnt="0"/>
      <dgm:spPr/>
    </dgm:pt>
    <dgm:pt modelId="{B99ACBD9-D8BB-44CF-97E0-5E193C603A3E}" type="pres">
      <dgm:prSet presAssocID="{B7010F5D-E885-4354-98E2-B2441EEB2A57}" presName="accentRepeatNode" presStyleLbl="solidFgAcc1" presStyleIdx="3" presStyleCnt="4"/>
      <dgm:spPr/>
    </dgm:pt>
  </dgm:ptLst>
  <dgm:cxnLst>
    <dgm:cxn modelId="{16E6D3AB-B258-4C9B-93B2-A10E3DA9B010}" srcId="{A9E7B535-7D88-4AEB-BA1F-C066F68EC747}" destId="{5DC6E745-1BF3-46E1-A42B-1844A7BAEB09}" srcOrd="2" destOrd="0" parTransId="{B73CD2C1-EAF0-42B0-89F9-1B9226AEDC7A}" sibTransId="{C44E47BA-947D-4916-B53D-2023647F3D54}"/>
    <dgm:cxn modelId="{8BA9020F-BD37-4765-9BE4-B611C0727CAF}" type="presOf" srcId="{A9E7B535-7D88-4AEB-BA1F-C066F68EC747}" destId="{66F6876B-5A16-4C33-B18C-209F611B7686}" srcOrd="0" destOrd="0" presId="urn:microsoft.com/office/officeart/2008/layout/VerticalCurvedList"/>
    <dgm:cxn modelId="{860BBA77-12F6-403A-805D-7350368A3851}" type="presOf" srcId="{B7010F5D-E885-4354-98E2-B2441EEB2A57}" destId="{B2C20D94-F27E-44D2-90F6-929D956E684E}" srcOrd="0" destOrd="0" presId="urn:microsoft.com/office/officeart/2008/layout/VerticalCurvedList"/>
    <dgm:cxn modelId="{EF689821-E208-4ECA-B8A8-B21BB82D371D}" type="presOf" srcId="{11947490-4E38-41C0-8DFB-31A0A2A495C5}" destId="{DC6F2EB2-37B8-44DC-A4E4-4EE79A17BBB5}" srcOrd="0" destOrd="0" presId="urn:microsoft.com/office/officeart/2008/layout/VerticalCurvedList"/>
    <dgm:cxn modelId="{9FCC7CFA-D79D-473D-8BAF-A1EC69C478A1}" type="presOf" srcId="{5DC6E745-1BF3-46E1-A42B-1844A7BAEB09}" destId="{C547A636-5AA6-49E0-A8A1-B15B24F254FB}" srcOrd="0" destOrd="0" presId="urn:microsoft.com/office/officeart/2008/layout/VerticalCurvedList"/>
    <dgm:cxn modelId="{085CFA4E-407E-45FA-A744-A1D311A857F6}" srcId="{A9E7B535-7D88-4AEB-BA1F-C066F68EC747}" destId="{1863169C-0F56-476C-9E46-81D34BA990C4}" srcOrd="0" destOrd="0" parTransId="{BA80C9CA-E8F0-491D-8F08-D880A3E5B603}" sibTransId="{3BAE5839-C41A-4CA5-A77C-5CD8DE1C4942}"/>
    <dgm:cxn modelId="{36DA43C2-91E3-49AD-8051-B205E2C7CEB9}" type="presOf" srcId="{1863169C-0F56-476C-9E46-81D34BA990C4}" destId="{3367C8F9-E08F-4C3F-A592-91B686CE3E43}" srcOrd="0" destOrd="0" presId="urn:microsoft.com/office/officeart/2008/layout/VerticalCurvedList"/>
    <dgm:cxn modelId="{CF0CD66F-10B0-4E5E-9E9D-016FCF37EB54}" srcId="{A9E7B535-7D88-4AEB-BA1F-C066F68EC747}" destId="{B7010F5D-E885-4354-98E2-B2441EEB2A57}" srcOrd="3" destOrd="0" parTransId="{274FE1E2-23FB-4B04-A390-DEC95D350042}" sibTransId="{46B1456A-AA2C-4048-8097-44AE354919FC}"/>
    <dgm:cxn modelId="{33B915AA-22FD-441C-AB07-00D6B929A324}" srcId="{A9E7B535-7D88-4AEB-BA1F-C066F68EC747}" destId="{11947490-4E38-41C0-8DFB-31A0A2A495C5}" srcOrd="1" destOrd="0" parTransId="{572663E6-C968-4A33-8D54-326D873862C7}" sibTransId="{63D0D0E0-8B04-486C-900F-D0CC30AF51CA}"/>
    <dgm:cxn modelId="{E5E45278-16EA-42BA-A8D7-75C27946616C}" type="presOf" srcId="{3BAE5839-C41A-4CA5-A77C-5CD8DE1C4942}" destId="{5B36DA4F-48B3-444A-ACC5-4719EECCEC01}" srcOrd="0" destOrd="0" presId="urn:microsoft.com/office/officeart/2008/layout/VerticalCurvedList"/>
    <dgm:cxn modelId="{1368E4DF-89F1-4CB7-B3EF-660FFD51F91B}" type="presParOf" srcId="{66F6876B-5A16-4C33-B18C-209F611B7686}" destId="{4FD223BC-4BCC-454A-BF61-FD27A24ED326}" srcOrd="0" destOrd="0" presId="urn:microsoft.com/office/officeart/2008/layout/VerticalCurvedList"/>
    <dgm:cxn modelId="{382E5B20-E8B3-48E6-8681-C9817AED39CE}" type="presParOf" srcId="{4FD223BC-4BCC-454A-BF61-FD27A24ED326}" destId="{C23ABCDE-49B0-4434-A378-09BF96E2E490}" srcOrd="0" destOrd="0" presId="urn:microsoft.com/office/officeart/2008/layout/VerticalCurvedList"/>
    <dgm:cxn modelId="{4F1F387E-39D0-4A66-8FA4-C060FDAB27DA}" type="presParOf" srcId="{C23ABCDE-49B0-4434-A378-09BF96E2E490}" destId="{F26E3414-25AA-46EA-9997-A1325BA21925}" srcOrd="0" destOrd="0" presId="urn:microsoft.com/office/officeart/2008/layout/VerticalCurvedList"/>
    <dgm:cxn modelId="{191A4DA6-BA6E-46F6-BFA4-430FE6BE618E}" type="presParOf" srcId="{C23ABCDE-49B0-4434-A378-09BF96E2E490}" destId="{5B36DA4F-48B3-444A-ACC5-4719EECCEC01}" srcOrd="1" destOrd="0" presId="urn:microsoft.com/office/officeart/2008/layout/VerticalCurvedList"/>
    <dgm:cxn modelId="{E4532D6C-A607-4182-8FB9-D7CA00AF1146}" type="presParOf" srcId="{C23ABCDE-49B0-4434-A378-09BF96E2E490}" destId="{8A2DD3E3-7230-4D7B-9D61-E5601B7994AF}" srcOrd="2" destOrd="0" presId="urn:microsoft.com/office/officeart/2008/layout/VerticalCurvedList"/>
    <dgm:cxn modelId="{22308D71-FE26-4B2C-9014-775F11DB9AE3}" type="presParOf" srcId="{C23ABCDE-49B0-4434-A378-09BF96E2E490}" destId="{B47546CB-7ACE-4526-A1B6-09318870F49E}" srcOrd="3" destOrd="0" presId="urn:microsoft.com/office/officeart/2008/layout/VerticalCurvedList"/>
    <dgm:cxn modelId="{23E8833E-9BBC-4EEA-9159-4A54C80F39CD}" type="presParOf" srcId="{4FD223BC-4BCC-454A-BF61-FD27A24ED326}" destId="{3367C8F9-E08F-4C3F-A592-91B686CE3E43}" srcOrd="1" destOrd="0" presId="urn:microsoft.com/office/officeart/2008/layout/VerticalCurvedList"/>
    <dgm:cxn modelId="{21A45421-1288-4040-8BE2-3DA09F69BF78}" type="presParOf" srcId="{4FD223BC-4BCC-454A-BF61-FD27A24ED326}" destId="{80B1C320-A3B3-4A18-B48F-80992670F6F0}" srcOrd="2" destOrd="0" presId="urn:microsoft.com/office/officeart/2008/layout/VerticalCurvedList"/>
    <dgm:cxn modelId="{EA194C79-89EA-45C0-BD7E-8A97ED879D56}" type="presParOf" srcId="{80B1C320-A3B3-4A18-B48F-80992670F6F0}" destId="{D74529DA-4E9A-4171-83BB-B8A6AF3E10DF}" srcOrd="0" destOrd="0" presId="urn:microsoft.com/office/officeart/2008/layout/VerticalCurvedList"/>
    <dgm:cxn modelId="{82A9D06E-DCD7-4C21-BFAD-045C0512C9FF}" type="presParOf" srcId="{4FD223BC-4BCC-454A-BF61-FD27A24ED326}" destId="{DC6F2EB2-37B8-44DC-A4E4-4EE79A17BBB5}" srcOrd="3" destOrd="0" presId="urn:microsoft.com/office/officeart/2008/layout/VerticalCurvedList"/>
    <dgm:cxn modelId="{36B85AF0-2BE5-42A9-A906-2948476380F6}" type="presParOf" srcId="{4FD223BC-4BCC-454A-BF61-FD27A24ED326}" destId="{3F6543AB-3945-4C32-B5E9-E446A4372F33}" srcOrd="4" destOrd="0" presId="urn:microsoft.com/office/officeart/2008/layout/VerticalCurvedList"/>
    <dgm:cxn modelId="{6EF487C4-CCE0-4D48-AD43-BF49B338930C}" type="presParOf" srcId="{3F6543AB-3945-4C32-B5E9-E446A4372F33}" destId="{22BDD3A8-9215-44E1-9568-1AF03B81C874}" srcOrd="0" destOrd="0" presId="urn:microsoft.com/office/officeart/2008/layout/VerticalCurvedList"/>
    <dgm:cxn modelId="{5FE1477D-BB74-402B-B966-49D1C031FAA7}" type="presParOf" srcId="{4FD223BC-4BCC-454A-BF61-FD27A24ED326}" destId="{C547A636-5AA6-49E0-A8A1-B15B24F254FB}" srcOrd="5" destOrd="0" presId="urn:microsoft.com/office/officeart/2008/layout/VerticalCurvedList"/>
    <dgm:cxn modelId="{C249CEA9-8D72-4184-8D8E-5AA60772359C}" type="presParOf" srcId="{4FD223BC-4BCC-454A-BF61-FD27A24ED326}" destId="{A20C7655-D326-4238-946F-16176FB36CE0}" srcOrd="6" destOrd="0" presId="urn:microsoft.com/office/officeart/2008/layout/VerticalCurvedList"/>
    <dgm:cxn modelId="{65FA320C-9EC1-49FE-A6F2-17A0F8E1514D}" type="presParOf" srcId="{A20C7655-D326-4238-946F-16176FB36CE0}" destId="{102203AF-F86A-4463-BB08-2DFD35E9320E}" srcOrd="0" destOrd="0" presId="urn:microsoft.com/office/officeart/2008/layout/VerticalCurvedList"/>
    <dgm:cxn modelId="{DB8E7528-999B-49D6-AD29-99A990E2956D}" type="presParOf" srcId="{4FD223BC-4BCC-454A-BF61-FD27A24ED326}" destId="{B2C20D94-F27E-44D2-90F6-929D956E684E}" srcOrd="7" destOrd="0" presId="urn:microsoft.com/office/officeart/2008/layout/VerticalCurvedList"/>
    <dgm:cxn modelId="{52BCB66B-3510-4670-A51D-C92D2375B2DF}" type="presParOf" srcId="{4FD223BC-4BCC-454A-BF61-FD27A24ED326}" destId="{510F9044-46F9-492F-BF13-A55A8D138256}" srcOrd="8" destOrd="0" presId="urn:microsoft.com/office/officeart/2008/layout/VerticalCurvedList"/>
    <dgm:cxn modelId="{EA1042EF-B04A-4C09-873C-1986CE9C4905}" type="presParOf" srcId="{510F9044-46F9-492F-BF13-A55A8D138256}" destId="{B99ACBD9-D8BB-44CF-97E0-5E193C603A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6DA4F-48B3-444A-ACC5-4719EECCEC01}">
      <dsp:nvSpPr>
        <dsp:cNvPr id="0" name=""/>
        <dsp:cNvSpPr/>
      </dsp:nvSpPr>
      <dsp:spPr>
        <a:xfrm>
          <a:off x="-5281832" y="-808925"/>
          <a:ext cx="6289512" cy="6289512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7C8F9-E08F-4C3F-A592-91B686CE3E43}">
      <dsp:nvSpPr>
        <dsp:cNvPr id="0" name=""/>
        <dsp:cNvSpPr/>
      </dsp:nvSpPr>
      <dsp:spPr>
        <a:xfrm>
          <a:off x="527582" y="359157"/>
          <a:ext cx="8735401" cy="718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459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altLang="ru-RU" sz="1500" i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Конфликт интересов не обязательно является признаком неэтичного поведения или коррупции</a:t>
          </a:r>
          <a:endParaRPr lang="ru-RU" sz="1500" kern="1200" dirty="0"/>
        </a:p>
      </dsp:txBody>
      <dsp:txXfrm>
        <a:off x="527582" y="359157"/>
        <a:ext cx="8735401" cy="718688"/>
      </dsp:txXfrm>
    </dsp:sp>
    <dsp:sp modelId="{D74529DA-4E9A-4171-83BB-B8A6AF3E10DF}">
      <dsp:nvSpPr>
        <dsp:cNvPr id="0" name=""/>
        <dsp:cNvSpPr/>
      </dsp:nvSpPr>
      <dsp:spPr>
        <a:xfrm>
          <a:off x="78402" y="269321"/>
          <a:ext cx="898360" cy="898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F2EB2-37B8-44DC-A4E4-4EE79A17BBB5}">
      <dsp:nvSpPr>
        <dsp:cNvPr id="0" name=""/>
        <dsp:cNvSpPr/>
      </dsp:nvSpPr>
      <dsp:spPr>
        <a:xfrm>
          <a:off x="939623" y="1437376"/>
          <a:ext cx="8323360" cy="718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459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altLang="ru-RU" sz="1500" i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Даже в тех случаях, когда конфликт интересов есть, не все частные интересы работников несут настолько серьезную угрозу обществу, что требуют полного отказа от частного интереса или увольнения работника</a:t>
          </a:r>
          <a:endParaRPr lang="ru-RU" sz="1500" kern="1200" dirty="0"/>
        </a:p>
      </dsp:txBody>
      <dsp:txXfrm>
        <a:off x="939623" y="1437376"/>
        <a:ext cx="8323360" cy="718688"/>
      </dsp:txXfrm>
    </dsp:sp>
    <dsp:sp modelId="{22BDD3A8-9215-44E1-9568-1AF03B81C874}">
      <dsp:nvSpPr>
        <dsp:cNvPr id="0" name=""/>
        <dsp:cNvSpPr/>
      </dsp:nvSpPr>
      <dsp:spPr>
        <a:xfrm>
          <a:off x="490442" y="1347540"/>
          <a:ext cx="898360" cy="898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7A636-5AA6-49E0-A8A1-B15B24F254FB}">
      <dsp:nvSpPr>
        <dsp:cNvPr id="0" name=""/>
        <dsp:cNvSpPr/>
      </dsp:nvSpPr>
      <dsp:spPr>
        <a:xfrm>
          <a:off x="939623" y="2515596"/>
          <a:ext cx="8323360" cy="718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459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altLang="ru-RU" sz="1500" i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Регулирование конфликта интересов рекомендуется выстраивать от более мягких мер к более жестким</a:t>
          </a:r>
          <a:endParaRPr lang="ru-RU" sz="1500" kern="1200" dirty="0"/>
        </a:p>
      </dsp:txBody>
      <dsp:txXfrm>
        <a:off x="939623" y="2515596"/>
        <a:ext cx="8323360" cy="718688"/>
      </dsp:txXfrm>
    </dsp:sp>
    <dsp:sp modelId="{102203AF-F86A-4463-BB08-2DFD35E9320E}">
      <dsp:nvSpPr>
        <dsp:cNvPr id="0" name=""/>
        <dsp:cNvSpPr/>
      </dsp:nvSpPr>
      <dsp:spPr>
        <a:xfrm>
          <a:off x="490442" y="2425759"/>
          <a:ext cx="898360" cy="898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20D94-F27E-44D2-90F6-929D956E684E}">
      <dsp:nvSpPr>
        <dsp:cNvPr id="0" name=""/>
        <dsp:cNvSpPr/>
      </dsp:nvSpPr>
      <dsp:spPr>
        <a:xfrm>
          <a:off x="527582" y="3593815"/>
          <a:ext cx="8735401" cy="718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459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altLang="ru-RU" sz="1500" i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Важно уделять внимание не только реальным, но и «кажущимся» конфликтам интересов</a:t>
          </a:r>
          <a:endParaRPr lang="ru-RU" sz="1500" kern="1200" dirty="0"/>
        </a:p>
      </dsp:txBody>
      <dsp:txXfrm>
        <a:off x="527582" y="3593815"/>
        <a:ext cx="8735401" cy="718688"/>
      </dsp:txXfrm>
    </dsp:sp>
    <dsp:sp modelId="{B99ACBD9-D8BB-44CF-97E0-5E193C603A3E}">
      <dsp:nvSpPr>
        <dsp:cNvPr id="0" name=""/>
        <dsp:cNvSpPr/>
      </dsp:nvSpPr>
      <dsp:spPr>
        <a:xfrm>
          <a:off x="78402" y="3503979"/>
          <a:ext cx="898360" cy="898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A821-1E2A-4EAF-956C-422401E02D06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3E3E-8666-4497-B6F8-65EDDA706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3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8B14C-7FF7-476B-8DF6-5FF4156C18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91529-6B7E-4315-AE6D-DAF55E1130DA}" type="slidenum">
              <a:rPr lang="ru-RU" altLang="ru-RU" sz="1200"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F631D3-699B-4D0E-97D5-1F073D3BCEBF}" type="slidenum">
              <a:rPr lang="ru-RU" altLang="ru-RU" sz="1200">
                <a:latin typeface="Calibri" pitchFamily="34" charset="0"/>
              </a:rPr>
              <a:pPr algn="r" eaLnBrk="1" hangingPunct="1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517ED-A75D-4550-A6DD-B707ECDFB3E4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913585-7048-4BD7-A34C-847F29CF7BFD}" type="slidenum">
              <a:rPr lang="ru-RU" altLang="ru-RU" sz="1200"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F53E93-AA25-449B-993F-4C9255652C7E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DFF478-1759-4351-ABDE-3F3406FDC660}" type="slidenum">
              <a:rPr lang="ru-RU" altLang="ru-RU" sz="1200"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F9E18-AD6A-4AD6-88F3-F8E86DDEE051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9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3"/>
            <a:ext cx="2742842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3" y="274703"/>
            <a:ext cx="8025354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3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7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7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9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2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114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2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1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4702"/>
            <a:ext cx="10971371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3" y="1600572"/>
            <a:ext cx="10971371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8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765498"/>
            <a:ext cx="12190414" cy="5093837"/>
          </a:xfrm>
          <a:noFill/>
        </p:spPr>
        <p:txBody>
          <a:bodyPr/>
          <a:lstStyle/>
          <a:p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Предотвращение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урегулирование конфликта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802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66838" y="1197546"/>
            <a:ext cx="945832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</a:t>
            </a:r>
            <a:r>
              <a:rPr kumimoji="1" lang="ru-RU" altLang="ru-RU" sz="21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 </a:t>
            </a: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понятия</a:t>
            </a:r>
            <a:endParaRPr lang="ru-RU" sz="2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3441" y="2121392"/>
            <a:ext cx="1169517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 конфликтом интересов понимается ситуация, при которой личная заинтересованность (прямая или косвенная)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работника влияет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или может повлиять на надлежащее, объективное и беспристрастное исполнение им должностных (служебных) обязанностей (осуществление полномочий)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3440" y="3501802"/>
            <a:ext cx="11695177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 личной заинтересованностью понимается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работником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(или) лица, состоящие с ним в близком родстве или свойстве, связаны имущественными, корпоративными или иными близкими отношениями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86694" y="765498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kumimoji="1" sz="2400" b="1" i="1" ker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 </a:t>
            </a:r>
            <a:r>
              <a:rPr lang="ru-RU" dirty="0"/>
              <a:t>Общие принципы регулирования конфликта интересов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55556307"/>
              </p:ext>
            </p:extLst>
          </p:nvPr>
        </p:nvGraphicFramePr>
        <p:xfrm>
          <a:off x="1807998" y="1341562"/>
          <a:ext cx="9327768" cy="4671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092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2978" y="1125538"/>
            <a:ext cx="945832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 сферы возникновения конфликта интересов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4766" y="2349674"/>
            <a:ext cx="8784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в ФГБУ «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Росаккредагентство»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возникнуть множество различных ситуаций конфликта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обусловленных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спецификой его деятельности. Тем не менее,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определенной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долей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условности обозначить несколько наиболее распространенных, «типовых»,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698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98662" y="909514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Виды конфликта интересов</a:t>
            </a:r>
            <a:endParaRPr kumimoji="1" lang="ru-RU" sz="2400" b="1" i="1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1311959" y="4133646"/>
            <a:ext cx="8986196" cy="15074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его родственники выполняют оплачиваемую работу в организации «Б», которая является филиалом организации «А».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помочь организации «А» получить выгоду (избежать ущерба).</a:t>
            </a:r>
            <a:endParaRPr lang="en-US" altLang="ru-RU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1311959" y="2061642"/>
            <a:ext cx="8990429" cy="18546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его родственники, с которой связана личная заинтересованность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выполняют или собираются выполнять оплачиваемую работу на условиях трудового или гражданско-правового договора в организации, и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помочь этой организации получить выгоду (избежать ущерба).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276665" y="1557586"/>
            <a:ext cx="705678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Выполнение иной оплачиваемой работы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757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0601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Прямоугольник 6"/>
          <p:cNvSpPr>
            <a:spLocks noChangeArrowheads="1"/>
          </p:cNvSpPr>
          <p:nvPr/>
        </p:nvSpPr>
        <p:spPr bwMode="auto">
          <a:xfrm>
            <a:off x="750874" y="1845618"/>
            <a:ext cx="8831699" cy="13443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и/или его родственники получают подарки или иные блага от организации, и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</a:t>
            </a:r>
            <a:r>
              <a:rPr lang="ru-RU" altLang="ru-RU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помочь этой организации получить выгоду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(избежать ущерба).</a:t>
            </a:r>
            <a:endParaRPr lang="ru-RU" b="1" i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838622" y="983159"/>
            <a:ext cx="9459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Виды конфликта интересов</a:t>
            </a:r>
            <a:endParaRPr kumimoji="1" lang="ru-RU" sz="2400" b="1" i="1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698" y="3573810"/>
            <a:ext cx="883170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исполнения должностных обязанностей совершает действия (принимает решения) в отношении физических лиц или организаций, которые предоставляли или предоставляют услуги, в том числе и платные, 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работнику,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 родственникам или иным лицам, с которыми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поддерживает отношения, основанные на нравственных обязательствах.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8551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5974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26654" y="763099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конфликта интересов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9322" y="1259986"/>
            <a:ext cx="6094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Ситуации, связанные с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явным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работником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0630" y="1736169"/>
            <a:ext cx="108012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получает награды, почетные и специальные звания (за исключением научных) от иностранных государств, международных организаций, а также политических партий, других общественных объединений и религиозных объединений.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74740" y="3503312"/>
            <a:ext cx="1077615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использует информацию, полученную в ходе исполнения служебных обязанностей и временно недоступную широкой общественности, для получения конкурентных преимуществ при совершении коммерческих операций.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602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8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2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7259" y="1082937"/>
            <a:ext cx="945832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sz="2400" b="1" i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Урегулирование конфликта интересов </a:t>
            </a:r>
            <a:endParaRPr lang="ru-RU" sz="2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574" y="1560346"/>
            <a:ext cx="11305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Непринятие мер по предотвращению или урегулированию конфликта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flipV="1">
            <a:off x="5421655" y="3645817"/>
            <a:ext cx="529535" cy="537855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8562" y="2938847"/>
            <a:ext cx="11305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kumimoji="1" lang="ru-RU" altLang="ru-RU" sz="2400" b="1" i="1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правонарушением</a:t>
            </a:r>
            <a:endParaRPr lang="ru-RU" sz="2400" i="1" u="sng" dirty="0"/>
          </a:p>
        </p:txBody>
      </p:sp>
      <p:sp>
        <p:nvSpPr>
          <p:cNvPr id="18" name="Стрелка вверх 17"/>
          <p:cNvSpPr/>
          <p:nvPr/>
        </p:nvSpPr>
        <p:spPr>
          <a:xfrm flipV="1">
            <a:off x="5421654" y="2349674"/>
            <a:ext cx="529536" cy="568829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0590" y="4356144"/>
            <a:ext cx="105851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b="1" i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Расторжение трудового договора по </a:t>
            </a:r>
          </a:p>
          <a:p>
            <a:pPr algn="ctr">
              <a:defRPr/>
            </a:pPr>
            <a:r>
              <a:rPr kumimoji="1" lang="ru-RU" altLang="ru-RU" sz="2400" b="1" i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инициативе работодателя</a:t>
            </a:r>
            <a:endParaRPr lang="ru-RU" sz="2400" i="1" u="sng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9223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3067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632</Words>
  <Application>Microsoft Office PowerPoint</Application>
  <PresentationFormat>Произвольный</PresentationFormat>
  <Paragraphs>43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Предотвращение и урегулирование конфликта интересов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Предотвращение и урегулирование конфликта интересов</dc:title>
  <dc:creator>Рузаев Сергей Сергеевич</dc:creator>
  <cp:lastModifiedBy>Раев Константин Валерьевич</cp:lastModifiedBy>
  <cp:revision>34</cp:revision>
  <cp:lastPrinted>2016-03-29T11:53:16Z</cp:lastPrinted>
  <dcterms:created xsi:type="dcterms:W3CDTF">2016-03-15T14:21:01Z</dcterms:created>
  <dcterms:modified xsi:type="dcterms:W3CDTF">2018-07-25T15:02:52Z</dcterms:modified>
</cp:coreProperties>
</file>